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6E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5257800"/>
            <a:ext cx="12191695" cy="1600200"/>
          </a:xfrm>
          <a:prstGeom prst="rect">
            <a:avLst/>
          </a:prstGeom>
          <a:solidFill>
            <a:srgbClr val="0A55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914400" y="960120"/>
            <a:ext cx="128016" cy="822960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243584" y="932688"/>
            <a:ext cx="96012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5000" b="1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家庭理财入门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32688" y="2331720"/>
            <a:ext cx="10058400" cy="20116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2200" b="1">
                <a:solidFill>
                  <a:srgbClr val="CFE8E3"/>
                </a:solidFill>
                <a:latin typeface="Noto Sans CJK SC"/>
                <a:ea typeface="Noto Sans CJK SC"/>
                <a:cs typeface="Noto Sans CJK SC"/>
              </a:rPr>
              <a:t>给刚工作两三年的你</a:t>
            </a:r>
          </a:p>
          <a:p>
            <a:pPr>
              <a:spcBef>
                <a:spcPts val="1200"/>
              </a:spcBef>
            </a:pPr>
            <a:r>
              <a:rPr sz="2600" b="0">
                <a:solidFill>
                  <a:srgbClr val="FFFFFF"/>
                </a:solidFill>
                <a:latin typeface="Noto Sans CJK SC"/>
                <a:ea typeface="Noto Sans CJK SC"/>
                <a:cs typeface="Noto Sans CJK SC"/>
              </a:rPr>
              <a:t>记账、应急金、保险、定投，四件事讲清楚</a:t>
            </a:r>
          </a:p>
          <a:p>
            <a:pPr>
              <a:spcBef>
                <a:spcPts val="1200"/>
              </a:spcBef>
            </a:pPr>
            <a:r>
              <a:rPr sz="1600" b="0">
                <a:solidFill>
                  <a:srgbClr val="A9D2CB"/>
                </a:solidFill>
                <a:latin typeface="Noto Sans CJK SC"/>
                <a:ea typeface="Noto Sans CJK SC"/>
                <a:cs typeface="Noto Sans CJK SC"/>
              </a:rPr>
              <a:t>6 页，不堆术语，看完当天就能动手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688" y="5623560"/>
            <a:ext cx="10241280" cy="10058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spcBef>
                <a:spcPts val="600"/>
              </a:spcBef>
            </a:pPr>
            <a:r>
              <a:rPr sz="1200" b="0">
                <a:solidFill>
                  <a:srgbClr val="93C1BA"/>
                </a:solidFill>
                <a:latin typeface="Noto Sans CJK SC"/>
                <a:ea typeface="Noto Sans CJK SC"/>
                <a:cs typeface="Noto Sans CJK SC"/>
              </a:rPr>
              <a:t>文中比例和产品类型只作思路参考，请按自己的收入和家庭情况调整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6F8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0F6E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66928" y="365760"/>
            <a:ext cx="8229600" cy="7315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27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记账：先弄明白钱去哪了</a:t>
            </a:r>
          </a:p>
        </p:txBody>
      </p:sp>
      <p:sp>
        <p:nvSpPr>
          <p:cNvPr id="5" name="Rectangle 4"/>
          <p:cNvSpPr/>
          <p:nvPr/>
        </p:nvSpPr>
        <p:spPr>
          <a:xfrm>
            <a:off x="603504" y="1024128"/>
            <a:ext cx="1005840" cy="45720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85216" y="1188720"/>
            <a:ext cx="8595360" cy="4114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1400" b="0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不用装一堆 App，一张表、每天两分钟就够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5216" y="1828800"/>
            <a:ext cx="6446520" cy="374903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只分三类：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房租水电吃饭这类必须花的；外卖奶茶会员这类可以砍的；手机看病随礼这类一年几次的。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连续记 30 天，中途别评判自己，先把真实数字摊在桌面上。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月底看比例。常见的样子是必须花的占 60%、可以砍的占 25%、一次性的占 15%。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看清楚再决定砍谁。一个月少喝 8 杯奶茶，就是【　　】元。</a:t>
            </a:r>
          </a:p>
        </p:txBody>
      </p:sp>
      <p:pic>
        <p:nvPicPr>
          <p:cNvPr id="8" name="Picture 7" descr="spend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9480" y="1965960"/>
            <a:ext cx="4389120" cy="354505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66928" y="5870448"/>
            <a:ext cx="11055096" cy="658368"/>
          </a:xfrm>
          <a:prstGeom prst="rect">
            <a:avLst/>
          </a:prstGeom>
          <a:solidFill>
            <a:srgbClr val="E7F1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wrap="square" lIns="274320" rIns="182880"/>
          <a:lstStyle/>
          <a:p>
            <a:pPr algn="ctr"/>
            <a:r>
              <a:rPr sz="1400" b="1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一句话记住：</a:t>
            </a:r>
            <a:r>
              <a:rPr sz="1400" b="0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记账不是为了抠，是为了知道哪笔钱花得舒坦。</a:t>
            </a:r>
          </a:p>
        </p:txBody>
      </p:sp>
      <p:sp>
        <p:nvSpPr>
          <p:cNvPr id="10" name="Rectangle 9"/>
          <p:cNvSpPr/>
          <p:nvPr/>
        </p:nvSpPr>
        <p:spPr>
          <a:xfrm>
            <a:off x="566928" y="5870448"/>
            <a:ext cx="64008" cy="658368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6F8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0F6E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66928" y="365760"/>
            <a:ext cx="8229600" cy="7315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27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应急金：先攒够 3–6 个月生活费</a:t>
            </a:r>
          </a:p>
        </p:txBody>
      </p:sp>
      <p:sp>
        <p:nvSpPr>
          <p:cNvPr id="5" name="Rectangle 4"/>
          <p:cNvSpPr/>
          <p:nvPr/>
        </p:nvSpPr>
        <p:spPr>
          <a:xfrm>
            <a:off x="603504" y="1024128"/>
            <a:ext cx="1005840" cy="45720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85216" y="1188720"/>
            <a:ext cx="8595360" cy="4114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1400" b="0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这笔钱只干一件事——换工作、生病的时候不慌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5216" y="1828800"/>
            <a:ext cx="6446520" cy="374903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先算一个月必须花多少：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房租 + 吃饭 + 通勤，比如 4000 元。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乘 3 到 6，目标就是 1.2 万～2.4 万。工作还不稳、家里帮不上忙，就往 6 个月靠。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放在随时能取的地方：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货币基金、银行活期或短期存款，不拿去炒股。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发工资当天先转固定金额进去，剩下的才拿去花。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应急金没攒满之前，定投可以先放一放，房贷也不用急着提前还。</a:t>
            </a:r>
          </a:p>
        </p:txBody>
      </p:sp>
      <p:pic>
        <p:nvPicPr>
          <p:cNvPr id="8" name="Picture 7" descr="emergenc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480" y="1965960"/>
            <a:ext cx="4389120" cy="351129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66928" y="5870448"/>
            <a:ext cx="11055096" cy="658368"/>
          </a:xfrm>
          <a:prstGeom prst="rect">
            <a:avLst/>
          </a:prstGeom>
          <a:solidFill>
            <a:srgbClr val="E7F1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wrap="square" lIns="274320" rIns="182880"/>
          <a:lstStyle/>
          <a:p>
            <a:pPr algn="ctr"/>
            <a:r>
              <a:rPr sz="1400" b="1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一句话记住：</a:t>
            </a:r>
            <a:r>
              <a:rPr sz="1400" b="0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应急金是地板。地板没铺好，先别往上盖楼。</a:t>
            </a:r>
          </a:p>
        </p:txBody>
      </p:sp>
      <p:sp>
        <p:nvSpPr>
          <p:cNvPr id="10" name="Rectangle 9"/>
          <p:cNvSpPr/>
          <p:nvPr/>
        </p:nvSpPr>
        <p:spPr>
          <a:xfrm>
            <a:off x="566928" y="5870448"/>
            <a:ext cx="64008" cy="658368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6F8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0F6E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66928" y="365760"/>
            <a:ext cx="8229600" cy="7315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27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保险：先挡住扛不住的事</a:t>
            </a:r>
          </a:p>
        </p:txBody>
      </p:sp>
      <p:sp>
        <p:nvSpPr>
          <p:cNvPr id="5" name="Rectangle 4"/>
          <p:cNvSpPr/>
          <p:nvPr/>
        </p:nvSpPr>
        <p:spPr>
          <a:xfrm>
            <a:off x="603504" y="1024128"/>
            <a:ext cx="1005840" cy="45720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85216" y="1188720"/>
            <a:ext cx="8595360" cy="4114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1400" b="0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买之前问一句——这事发生了，我自己扛得住吗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5216" y="1828800"/>
            <a:ext cx="6446520" cy="374903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刚工作两三年，先配三样就够：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医疗险、意外险、寿险（有房贷或要养家再加）。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医疗险看免赔额和报销范围；意外险一年一百多块就有几十万保额；尽量别买带理财的。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保费合计控制在年收入的 5%–10%，收入不高先买便宜的定期型。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先保挣钱的人，再考虑孩子和老人；同一个险种别重复买。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保单每年翻一次：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换城市、换工作、结婚生子，保障要跟着改。</a:t>
            </a:r>
          </a:p>
        </p:txBody>
      </p:sp>
      <p:pic>
        <p:nvPicPr>
          <p:cNvPr id="8" name="Picture 7" descr="insuran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480" y="1965960"/>
            <a:ext cx="4389120" cy="351129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66928" y="5870448"/>
            <a:ext cx="11055096" cy="658368"/>
          </a:xfrm>
          <a:prstGeom prst="rect">
            <a:avLst/>
          </a:prstGeom>
          <a:solidFill>
            <a:srgbClr val="E7F1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wrap="square" lIns="274320" rIns="182880"/>
          <a:lstStyle/>
          <a:p>
            <a:pPr algn="ctr"/>
            <a:r>
              <a:rPr sz="1400" b="1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一句话记住：</a:t>
            </a:r>
            <a:r>
              <a:rPr sz="1400" b="0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保险管的是赔不起的事，不是用来存钱发财的。</a:t>
            </a:r>
          </a:p>
        </p:txBody>
      </p:sp>
      <p:sp>
        <p:nvSpPr>
          <p:cNvPr id="10" name="Rectangle 9"/>
          <p:cNvSpPr/>
          <p:nvPr/>
        </p:nvSpPr>
        <p:spPr>
          <a:xfrm>
            <a:off x="566928" y="5870448"/>
            <a:ext cx="64008" cy="658368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6F8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0F6E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66928" y="365760"/>
            <a:ext cx="8229600" cy="7315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27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定投：每月固定一笔，慢慢来</a:t>
            </a:r>
          </a:p>
        </p:txBody>
      </p:sp>
      <p:sp>
        <p:nvSpPr>
          <p:cNvPr id="5" name="Rectangle 4"/>
          <p:cNvSpPr/>
          <p:nvPr/>
        </p:nvSpPr>
        <p:spPr>
          <a:xfrm>
            <a:off x="603504" y="1024128"/>
            <a:ext cx="1005840" cy="45720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85216" y="1188720"/>
            <a:ext cx="8595360" cy="4114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1400" b="0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用工资里花不掉的零头，换一份长期不操心的积累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5216" y="1828800"/>
            <a:ext cx="6446520" cy="374903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金额从 500 元或 1000 元起步，先保证不影响生活。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固定日期自动扣款，发薪日后两三天最省心；跌了别停，涨了别加。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先选宽基指数基金这类透明度高的，别追热点、别听群里喊单。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这笔钱至少放 3 年以上，中间跌 20% 也别急着卖。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55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每半年看一眼就行，不看盘反而更容易坚持。</a:t>
            </a:r>
          </a:p>
        </p:txBody>
      </p:sp>
      <p:pic>
        <p:nvPicPr>
          <p:cNvPr id="8" name="Picture 7" descr="dc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480" y="1965960"/>
            <a:ext cx="4389120" cy="312445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66928" y="5870448"/>
            <a:ext cx="11055096" cy="658368"/>
          </a:xfrm>
          <a:prstGeom prst="rect">
            <a:avLst/>
          </a:prstGeom>
          <a:solidFill>
            <a:srgbClr val="E7F1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wrap="square" lIns="274320" rIns="182880"/>
          <a:lstStyle/>
          <a:p>
            <a:pPr algn="ctr"/>
            <a:r>
              <a:rPr sz="1400" b="1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一句话记住：</a:t>
            </a:r>
            <a:r>
              <a:rPr sz="1400" b="0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定投赚的是时间，不是手速；能自动扣款就别靠意志力。</a:t>
            </a:r>
          </a:p>
        </p:txBody>
      </p:sp>
      <p:sp>
        <p:nvSpPr>
          <p:cNvPr id="10" name="Rectangle 9"/>
          <p:cNvSpPr/>
          <p:nvPr/>
        </p:nvSpPr>
        <p:spPr>
          <a:xfrm>
            <a:off x="566928" y="5870448"/>
            <a:ext cx="64008" cy="658368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6F8F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0F6E6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66928" y="365760"/>
            <a:ext cx="8229600" cy="7315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27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四件事排个序，从今天动一笔</a:t>
            </a:r>
          </a:p>
        </p:txBody>
      </p:sp>
      <p:sp>
        <p:nvSpPr>
          <p:cNvPr id="5" name="Rectangle 4"/>
          <p:cNvSpPr/>
          <p:nvPr/>
        </p:nvSpPr>
        <p:spPr>
          <a:xfrm>
            <a:off x="603504" y="1024128"/>
            <a:ext cx="1005840" cy="45720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85216" y="1188720"/>
            <a:ext cx="8595360" cy="4114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1400" b="0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不用一次做齐全，按顺序来就不会乱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5216" y="1828800"/>
            <a:ext cx="6446520" cy="374903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第 1 步：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记 30 天账，看清每月余额是【　　】元。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第 2 步：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把这笔余额的一半先放进应急金，目标是 3–6 个月生活费。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第 3 步：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应急金够 3 个月后，配齐医疗险和意外险，一年预算【　　】元。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第 4 步：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剩下的钱做定投，每月【　　】元，设置自动扣款。</a:t>
            </a:r>
          </a:p>
          <a:p>
            <a:pPr>
              <a:lnSpc>
                <a:spcPct val="118000"/>
              </a:lnSpc>
              <a:spcAft>
                <a:spcPts val="1300"/>
              </a:spcAft>
            </a:pPr>
            <a:r>
              <a:rPr sz="1500" b="1">
                <a:solidFill>
                  <a:srgbClr val="E09B33"/>
                </a:solidFill>
                <a:latin typeface="Noto Sans CJK SC"/>
                <a:ea typeface="Noto Sans CJK SC"/>
                <a:cs typeface="Noto Sans CJK SC"/>
              </a:rPr>
              <a:t>▪  </a:t>
            </a:r>
            <a:r>
              <a:rPr sz="1600" b="1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第 5 步：</a:t>
            </a:r>
            <a:r>
              <a:rPr sz="1500" b="0">
                <a:solidFill>
                  <a:srgbClr val="4E5B69"/>
                </a:solidFill>
                <a:latin typeface="Noto Sans CJK SC"/>
                <a:ea typeface="Noto Sans CJK SC"/>
                <a:cs typeface="Noto Sans CJK SC"/>
              </a:rPr>
              <a:t>每季度花十分钟复盘一次，比例不合适就调。</a:t>
            </a:r>
          </a:p>
        </p:txBody>
      </p:sp>
      <p:pic>
        <p:nvPicPr>
          <p:cNvPr id="8" name="Picture 7" descr="step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480" y="1965960"/>
            <a:ext cx="4389120" cy="351129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66928" y="5870448"/>
            <a:ext cx="11055096" cy="658368"/>
          </a:xfrm>
          <a:prstGeom prst="rect">
            <a:avLst/>
          </a:prstGeom>
          <a:solidFill>
            <a:srgbClr val="E7F1E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wrap="square" lIns="274320" rIns="182880"/>
          <a:lstStyle/>
          <a:p>
            <a:pPr algn="ctr"/>
            <a:r>
              <a:rPr sz="1400" b="1">
                <a:solidFill>
                  <a:srgbClr val="0F6E62"/>
                </a:solidFill>
                <a:latin typeface="Noto Sans CJK SC"/>
                <a:ea typeface="Noto Sans CJK SC"/>
                <a:cs typeface="Noto Sans CJK SC"/>
              </a:rPr>
              <a:t>一句话记住：</a:t>
            </a:r>
            <a:r>
              <a:rPr sz="1400" b="0">
                <a:solidFill>
                  <a:srgbClr val="1B2531"/>
                </a:solidFill>
                <a:latin typeface="Noto Sans CJK SC"/>
                <a:ea typeface="Noto Sans CJK SC"/>
                <a:cs typeface="Noto Sans CJK SC"/>
              </a:rPr>
              <a:t>先有顺序，再谈收益。这个月把第 1 步做完就算赢。</a:t>
            </a:r>
          </a:p>
        </p:txBody>
      </p:sp>
      <p:sp>
        <p:nvSpPr>
          <p:cNvPr id="10" name="Rectangle 9"/>
          <p:cNvSpPr/>
          <p:nvPr/>
        </p:nvSpPr>
        <p:spPr>
          <a:xfrm>
            <a:off x="566928" y="5870448"/>
            <a:ext cx="64008" cy="658368"/>
          </a:xfrm>
          <a:prstGeom prst="rect">
            <a:avLst/>
          </a:prstGeom>
          <a:solidFill>
            <a:srgbClr val="E09B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