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2F6FE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300" b="1">
                <a:solidFill>
                  <a:srgbClr val="2F6FED"/>
                </a:solidFill>
                <a:latin typeface="Noto Sans CJK SC"/>
              </a:rPr>
              <a:t>1 / 3  上周回顾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68680"/>
            <a:ext cx="1088136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sz="2700" b="1">
                <a:solidFill>
                  <a:srgbClr val="1F2733"/>
                </a:solidFill>
                <a:latin typeface="Noto Sans CJK SC"/>
              </a:rPr>
              <a:t>上周排的三件事：两件交付，实验那件失败但原因已经锁定</a:t>
            </a:r>
          </a:p>
        </p:txBody>
      </p:sp>
      <p:sp>
        <p:nvSpPr>
          <p:cNvPr id="5" name="Rectangle 4"/>
          <p:cNvSpPr/>
          <p:nvPr/>
        </p:nvSpPr>
        <p:spPr>
          <a:xfrm>
            <a:off x="713232" y="2212848"/>
            <a:ext cx="2011680" cy="38100"/>
          </a:xfrm>
          <a:prstGeom prst="rect">
            <a:avLst/>
          </a:prstGeom>
          <a:solidFill>
            <a:srgbClr val="2F6FE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85800" y="2514600"/>
            <a:ext cx="10881360" cy="3017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2F6FED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【任务一】按节点完成，交付物是【文件/数据】，比原定计划早/晚【】天。</a:t>
            </a:r>
          </a:p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2F6FED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【任务二】完成，关键数字做到【】，和上周的【】相比有【】的变化。</a:t>
            </a:r>
          </a:p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2F6FED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实验【实验名】这周跑了【】轮，结果全部不达标。失败点出在【具体现象】，不是操作失误，初步判断是【原因】。</a:t>
            </a:r>
          </a:p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2F6FED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失败没白费：排掉【假设A】和【假设B】两条路，后面不用再往这两个方向填时间。</a:t>
            </a:r>
          </a:p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2F6FED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还留着一个没结论的问题：【】，它要吃掉下周的一部分时间。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5806440"/>
            <a:ext cx="108813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i="1">
                <a:solidFill>
                  <a:srgbClr val="6B7685"/>
                </a:solidFill>
                <a:latin typeface="Noto Sans CJK SC"/>
              </a:rPr>
              <a:t>钩子 → 原因既然锁定了，本周的重点就是把它验掉，而不是重跑一遍。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247120" y="6309360"/>
            <a:ext cx="7315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200">
                <a:solidFill>
                  <a:srgbClr val="6B7685"/>
                </a:solidFill>
                <a:latin typeface="Noto Sans CJK SC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0E9F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300" b="1">
                <a:solidFill>
                  <a:srgbClr val="0E9F6E"/>
                </a:solidFill>
                <a:latin typeface="Noto Sans CJK SC"/>
              </a:rPr>
              <a:t>2 / 3  本周重点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68680"/>
            <a:ext cx="1088136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sz="2700" b="1">
                <a:solidFill>
                  <a:srgbClr val="1F2733"/>
                </a:solidFill>
                <a:latin typeface="Noto Sans CJK SC"/>
              </a:rPr>
              <a:t>本周只抓三件事</a:t>
            </a:r>
          </a:p>
        </p:txBody>
      </p:sp>
      <p:sp>
        <p:nvSpPr>
          <p:cNvPr id="5" name="Rectangle 4"/>
          <p:cNvSpPr/>
          <p:nvPr/>
        </p:nvSpPr>
        <p:spPr>
          <a:xfrm>
            <a:off x="713232" y="2212848"/>
            <a:ext cx="2011680" cy="38100"/>
          </a:xfrm>
          <a:prstGeom prst="rect">
            <a:avLst/>
          </a:prstGeom>
          <a:solidFill>
            <a:srgbClr val="0E9F6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85800" y="2514600"/>
            <a:ext cx="10881360" cy="3017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0E9F6E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主攻：按【方案】验证【原因/假设】，周三前拿到第一批对照数据，达标线定在【】。</a:t>
            </a:r>
          </a:p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0E9F6E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并行：【任务】，负责人【姓名】，周五下班前出初版。</a:t>
            </a:r>
          </a:p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0E9F6E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实验只开【】组小样本，跑通再放大，避免又整周没有一个能用的结论。</a:t>
            </a:r>
          </a:p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0E9F6E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留出【】小时机动，给重复实验和【设备/资源】意外占用。</a:t>
            </a:r>
          </a:p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0E9F6E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本周要交的硬产出：【】和【】，两个都看得见摸得着。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5806440"/>
            <a:ext cx="108813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i="1">
                <a:solidFill>
                  <a:srgbClr val="6B7685"/>
                </a:solidFill>
                <a:latin typeface="Noto Sans CJK SC"/>
              </a:rPr>
              <a:t>钩子 → 这个节奏能不能走通，取决于下面两件我自己搞不定的事。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247120" y="6309360"/>
            <a:ext cx="7315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200">
                <a:solidFill>
                  <a:srgbClr val="6B7685"/>
                </a:solidFill>
                <a:latin typeface="Noto Sans CJK SC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D94F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457200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300" b="1">
                <a:solidFill>
                  <a:srgbClr val="D94F2B"/>
                </a:solidFill>
                <a:latin typeface="Noto Sans CJK SC"/>
              </a:rPr>
              <a:t>3 / 3  风险与求助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868680"/>
            <a:ext cx="1088136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sz="2700" b="1">
                <a:solidFill>
                  <a:srgbClr val="1F2733"/>
                </a:solidFill>
                <a:latin typeface="Noto Sans CJK SC"/>
              </a:rPr>
              <a:t>两个风险加一个求助：设备排期和【依赖方】可能拖慢本周验证</a:t>
            </a:r>
          </a:p>
        </p:txBody>
      </p:sp>
      <p:sp>
        <p:nvSpPr>
          <p:cNvPr id="5" name="Rectangle 4"/>
          <p:cNvSpPr/>
          <p:nvPr/>
        </p:nvSpPr>
        <p:spPr>
          <a:xfrm>
            <a:off x="713232" y="2212848"/>
            <a:ext cx="2011680" cy="38100"/>
          </a:xfrm>
          <a:prstGeom prst="rect">
            <a:avLst/>
          </a:prstGeom>
          <a:solidFill>
            <a:srgbClr val="D94F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85800" y="2514600"/>
            <a:ext cx="10881360" cy="3017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D94F2B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风险一：【设备/仪器】排到【日期】，拿不到的话验证整体顺延【】天。</a:t>
            </a:r>
          </a:p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D94F2B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风险二：【依赖方】的【】比约定晚【】，会把进度压到周末，出错概率跟着涨。</a:t>
            </a:r>
          </a:p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D94F2B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求助一：请【姓名/角色】帮忙协调【资源】在【时间】的使用时段，最好在【日期】前给答复。</a:t>
            </a:r>
          </a:p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D94F2B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求助二：【数据/权限/账号】我这边没有，请【】开一下，开了我当天就能动。</a:t>
            </a:r>
          </a:p>
          <a:p>
            <a:pPr>
              <a:lnSpc>
                <a:spcPct val="130000"/>
              </a:lnSpc>
              <a:spcAft>
                <a:spcPts val="1100"/>
              </a:spcAft>
            </a:pPr>
            <a:r>
              <a:rPr sz="1700">
                <a:solidFill>
                  <a:srgbClr val="D94F2B"/>
                </a:solidFill>
                <a:latin typeface="Noto Sans CJK SC"/>
              </a:rPr>
              <a:t>▪  </a:t>
            </a:r>
            <a:r>
              <a:rPr sz="1700">
                <a:solidFill>
                  <a:srgbClr val="1F2733"/>
                </a:solidFill>
                <a:latin typeface="Noto Sans CJK SC"/>
              </a:rPr>
              <a:t>我自己兜得住的：【】，先不占大家时间，只在【条件】变化时再同步。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5806440"/>
            <a:ext cx="108813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i="1">
                <a:solidFill>
                  <a:srgbClr val="6B7685"/>
                </a:solidFill>
                <a:latin typeface="Noto Sans CJK SC"/>
              </a:rPr>
              <a:t>收尾 → 需要现场拍板的就是上面两个求助，其余按计划走。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247120" y="6309360"/>
            <a:ext cx="7315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200">
                <a:solidFill>
                  <a:srgbClr val="6B7685"/>
                </a:solidFill>
                <a:latin typeface="Noto Sans CJK SC"/>
              </a:rPr>
              <a:t>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